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6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" y="5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35DFBA-1F91-420E-9458-BAEDED90B397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2EB59D2-DF4C-4F9C-8992-952BF30B3046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b="0" dirty="0">
              <a:solidFill>
                <a:schemeClr val="tx1"/>
              </a:solidFill>
              <a:latin typeface="Frankfurter Com Medium" panose="020F0604020204080C04" pitchFamily="34" charset="0"/>
            </a:rPr>
            <a:t>Farming -</a:t>
          </a:r>
        </a:p>
        <a:p>
          <a:r>
            <a:rPr lang="en-GB" sz="1600" b="0" dirty="0">
              <a:solidFill>
                <a:schemeClr val="tx1"/>
              </a:solidFill>
              <a:latin typeface="Frankfurter Com Medium" panose="020F0604020204080C04" pitchFamily="34" charset="0"/>
            </a:rPr>
            <a:t>Where the crops are grown or the meat is reared</a:t>
          </a:r>
        </a:p>
      </dgm:t>
    </dgm:pt>
    <dgm:pt modelId="{29FD5A82-12CF-4DB9-ADF6-54420590392F}" type="parTrans" cxnId="{410D0EFA-7D03-48A7-9CE5-28850A37133E}">
      <dgm:prSet/>
      <dgm:spPr/>
      <dgm:t>
        <a:bodyPr/>
        <a:lstStyle/>
        <a:p>
          <a:endParaRPr lang="en-GB"/>
        </a:p>
      </dgm:t>
    </dgm:pt>
    <dgm:pt modelId="{C00773E7-7A0E-426D-A405-D27DCE6D8965}" type="sibTrans" cxnId="{410D0EFA-7D03-48A7-9CE5-28850A37133E}">
      <dgm:prSet/>
      <dgm:spPr/>
      <dgm:t>
        <a:bodyPr/>
        <a:lstStyle/>
        <a:p>
          <a:endParaRPr lang="en-GB"/>
        </a:p>
      </dgm:t>
    </dgm:pt>
    <dgm:pt modelId="{51416912-CCDA-4552-A56C-7454B15FC2EC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Factory - </a:t>
          </a:r>
        </a:p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Packaging, Meal Production or Cleaning</a:t>
          </a:r>
        </a:p>
      </dgm:t>
    </dgm:pt>
    <dgm:pt modelId="{5AE9B0A0-5EEE-4131-A9FE-85757AF8A215}" type="parTrans" cxnId="{772BCB13-586E-4C49-8068-DC755A0BB145}">
      <dgm:prSet/>
      <dgm:spPr/>
      <dgm:t>
        <a:bodyPr/>
        <a:lstStyle/>
        <a:p>
          <a:endParaRPr lang="en-GB"/>
        </a:p>
      </dgm:t>
    </dgm:pt>
    <dgm:pt modelId="{A4D6C67B-9AA0-4C5B-A40D-C6C8ED292117}" type="sibTrans" cxnId="{772BCB13-586E-4C49-8068-DC755A0BB145}">
      <dgm:prSet/>
      <dgm:spPr/>
      <dgm:t>
        <a:bodyPr/>
        <a:lstStyle/>
        <a:p>
          <a:endParaRPr lang="en-GB"/>
        </a:p>
      </dgm:t>
    </dgm:pt>
    <dgm:pt modelId="{C6A2B78E-545C-4908-8DA8-A2BD048F18AA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Storage -</a:t>
          </a:r>
        </a:p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Food stored correctly and sorted/picked for transportation</a:t>
          </a:r>
        </a:p>
      </dgm:t>
    </dgm:pt>
    <dgm:pt modelId="{6F9F54F7-12B3-451E-9124-166A597DC890}" type="parTrans" cxnId="{9FF2A2A9-6E7F-4B82-B57C-D2A8034B2825}">
      <dgm:prSet/>
      <dgm:spPr/>
      <dgm:t>
        <a:bodyPr/>
        <a:lstStyle/>
        <a:p>
          <a:endParaRPr lang="en-GB"/>
        </a:p>
      </dgm:t>
    </dgm:pt>
    <dgm:pt modelId="{CC0889DE-68DA-4F85-A195-9E1ECA91297A}" type="sibTrans" cxnId="{9FF2A2A9-6E7F-4B82-B57C-D2A8034B2825}">
      <dgm:prSet/>
      <dgm:spPr/>
      <dgm:t>
        <a:bodyPr/>
        <a:lstStyle/>
        <a:p>
          <a:endParaRPr lang="en-GB"/>
        </a:p>
      </dgm:t>
    </dgm:pt>
    <dgm:pt modelId="{C0F9C15D-A4A0-4DB2-93D2-3B7045011411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Transport - </a:t>
          </a:r>
        </a:p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Getting the food product to retail by air, land or sea</a:t>
          </a:r>
        </a:p>
      </dgm:t>
    </dgm:pt>
    <dgm:pt modelId="{7FA0DD75-87F3-42B8-B684-2D57BE7441BE}" type="parTrans" cxnId="{6585FF33-2B64-493A-B406-58CE6B01D534}">
      <dgm:prSet/>
      <dgm:spPr/>
      <dgm:t>
        <a:bodyPr/>
        <a:lstStyle/>
        <a:p>
          <a:endParaRPr lang="en-GB"/>
        </a:p>
      </dgm:t>
    </dgm:pt>
    <dgm:pt modelId="{611267AD-21A1-4395-B496-D94B6CFDB323}" type="sibTrans" cxnId="{6585FF33-2B64-493A-B406-58CE6B01D534}">
      <dgm:prSet/>
      <dgm:spPr/>
      <dgm:t>
        <a:bodyPr/>
        <a:lstStyle/>
        <a:p>
          <a:endParaRPr lang="en-GB"/>
        </a:p>
      </dgm:t>
    </dgm:pt>
    <dgm:pt modelId="{BB1E32B3-70C0-43AB-A734-47926E373C73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Retail - </a:t>
          </a:r>
        </a:p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Where the food is sold to the consumer</a:t>
          </a:r>
        </a:p>
      </dgm:t>
    </dgm:pt>
    <dgm:pt modelId="{5A9C21FA-E2AA-4732-A968-2198BF40654B}" type="parTrans" cxnId="{E4A2E957-911E-4BDF-BFD4-8736076690CF}">
      <dgm:prSet/>
      <dgm:spPr/>
      <dgm:t>
        <a:bodyPr/>
        <a:lstStyle/>
        <a:p>
          <a:endParaRPr lang="en-GB"/>
        </a:p>
      </dgm:t>
    </dgm:pt>
    <dgm:pt modelId="{45E363DB-9301-4BB4-A47E-7AA666E65D79}" type="sibTrans" cxnId="{E4A2E957-911E-4BDF-BFD4-8736076690CF}">
      <dgm:prSet/>
      <dgm:spPr/>
      <dgm:t>
        <a:bodyPr/>
        <a:lstStyle/>
        <a:p>
          <a:endParaRPr lang="en-GB"/>
        </a:p>
      </dgm:t>
    </dgm:pt>
    <dgm:pt modelId="{5708B7A9-DA00-4F2D-8D80-EC7053648DB4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Your Plate - </a:t>
          </a:r>
        </a:p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Prepared and served for us to consume yummy</a:t>
          </a:r>
        </a:p>
      </dgm:t>
    </dgm:pt>
    <dgm:pt modelId="{3288A817-692F-428F-B81E-0C5AAEE541EE}" type="parTrans" cxnId="{5B5B956E-7D12-4110-BC04-191F4C32B442}">
      <dgm:prSet/>
      <dgm:spPr/>
      <dgm:t>
        <a:bodyPr/>
        <a:lstStyle/>
        <a:p>
          <a:endParaRPr lang="en-GB"/>
        </a:p>
      </dgm:t>
    </dgm:pt>
    <dgm:pt modelId="{3DC6CF63-6CB5-4559-9E7E-E66FA6B255A9}" type="sibTrans" cxnId="{5B5B956E-7D12-4110-BC04-191F4C32B442}">
      <dgm:prSet/>
      <dgm:spPr/>
      <dgm:t>
        <a:bodyPr/>
        <a:lstStyle/>
        <a:p>
          <a:endParaRPr lang="en-GB"/>
        </a:p>
      </dgm:t>
    </dgm:pt>
    <dgm:pt modelId="{400A29A3-C696-4EE5-9486-3AFB1B295F31}" type="pres">
      <dgm:prSet presAssocID="{0F35DFBA-1F91-420E-9458-BAEDED90B397}" presName="diagram" presStyleCnt="0">
        <dgm:presLayoutVars>
          <dgm:dir/>
          <dgm:resizeHandles val="exact"/>
        </dgm:presLayoutVars>
      </dgm:prSet>
      <dgm:spPr/>
    </dgm:pt>
    <dgm:pt modelId="{BA5FD7C4-5D9B-4962-8D5E-614B097CCF49}" type="pres">
      <dgm:prSet presAssocID="{E2EB59D2-DF4C-4F9C-8992-952BF30B3046}" presName="node" presStyleLbl="node1" presStyleIdx="0" presStyleCnt="6">
        <dgm:presLayoutVars>
          <dgm:bulletEnabled val="1"/>
        </dgm:presLayoutVars>
      </dgm:prSet>
      <dgm:spPr/>
    </dgm:pt>
    <dgm:pt modelId="{F1C1C8E3-B171-43A5-8281-72C279B9D688}" type="pres">
      <dgm:prSet presAssocID="{C00773E7-7A0E-426D-A405-D27DCE6D8965}" presName="sibTrans" presStyleLbl="sibTrans2D1" presStyleIdx="0" presStyleCnt="5"/>
      <dgm:spPr/>
    </dgm:pt>
    <dgm:pt modelId="{A754A955-15D6-423F-BEEE-7E642A95B5D0}" type="pres">
      <dgm:prSet presAssocID="{C00773E7-7A0E-426D-A405-D27DCE6D8965}" presName="connectorText" presStyleLbl="sibTrans2D1" presStyleIdx="0" presStyleCnt="5"/>
      <dgm:spPr/>
    </dgm:pt>
    <dgm:pt modelId="{EE9F87FC-BFF5-436D-92BE-84FDF0D30ECA}" type="pres">
      <dgm:prSet presAssocID="{51416912-CCDA-4552-A56C-7454B15FC2EC}" presName="node" presStyleLbl="node1" presStyleIdx="1" presStyleCnt="6">
        <dgm:presLayoutVars>
          <dgm:bulletEnabled val="1"/>
        </dgm:presLayoutVars>
      </dgm:prSet>
      <dgm:spPr/>
    </dgm:pt>
    <dgm:pt modelId="{66AE1D8B-D168-4FF0-AAAA-4D11CBBA4B56}" type="pres">
      <dgm:prSet presAssocID="{A4D6C67B-9AA0-4C5B-A40D-C6C8ED292117}" presName="sibTrans" presStyleLbl="sibTrans2D1" presStyleIdx="1" presStyleCnt="5"/>
      <dgm:spPr/>
    </dgm:pt>
    <dgm:pt modelId="{EA393907-792C-49F3-9C5D-41704B065CF0}" type="pres">
      <dgm:prSet presAssocID="{A4D6C67B-9AA0-4C5B-A40D-C6C8ED292117}" presName="connectorText" presStyleLbl="sibTrans2D1" presStyleIdx="1" presStyleCnt="5"/>
      <dgm:spPr/>
    </dgm:pt>
    <dgm:pt modelId="{CBC2A1F6-0D95-4BF8-A4FC-1E47E59F957A}" type="pres">
      <dgm:prSet presAssocID="{C6A2B78E-545C-4908-8DA8-A2BD048F18AA}" presName="node" presStyleLbl="node1" presStyleIdx="2" presStyleCnt="6">
        <dgm:presLayoutVars>
          <dgm:bulletEnabled val="1"/>
        </dgm:presLayoutVars>
      </dgm:prSet>
      <dgm:spPr/>
    </dgm:pt>
    <dgm:pt modelId="{6AEE5C2C-47F7-4657-A1C0-3FAA2B6F59EC}" type="pres">
      <dgm:prSet presAssocID="{CC0889DE-68DA-4F85-A195-9E1ECA91297A}" presName="sibTrans" presStyleLbl="sibTrans2D1" presStyleIdx="2" presStyleCnt="5"/>
      <dgm:spPr/>
    </dgm:pt>
    <dgm:pt modelId="{F74496B1-C587-45F6-BC5A-8301EF799D4F}" type="pres">
      <dgm:prSet presAssocID="{CC0889DE-68DA-4F85-A195-9E1ECA91297A}" presName="connectorText" presStyleLbl="sibTrans2D1" presStyleIdx="2" presStyleCnt="5"/>
      <dgm:spPr/>
    </dgm:pt>
    <dgm:pt modelId="{6B770A2C-4B0C-4AB7-9C19-49D9880E20E0}" type="pres">
      <dgm:prSet presAssocID="{C0F9C15D-A4A0-4DB2-93D2-3B7045011411}" presName="node" presStyleLbl="node1" presStyleIdx="3" presStyleCnt="6">
        <dgm:presLayoutVars>
          <dgm:bulletEnabled val="1"/>
        </dgm:presLayoutVars>
      </dgm:prSet>
      <dgm:spPr/>
    </dgm:pt>
    <dgm:pt modelId="{A334AF9A-D075-4FB7-826C-7E87B8F9DBE3}" type="pres">
      <dgm:prSet presAssocID="{611267AD-21A1-4395-B496-D94B6CFDB323}" presName="sibTrans" presStyleLbl="sibTrans2D1" presStyleIdx="3" presStyleCnt="5"/>
      <dgm:spPr/>
    </dgm:pt>
    <dgm:pt modelId="{A6B94AC3-2895-4A52-AAB2-DB5F92506C23}" type="pres">
      <dgm:prSet presAssocID="{611267AD-21A1-4395-B496-D94B6CFDB323}" presName="connectorText" presStyleLbl="sibTrans2D1" presStyleIdx="3" presStyleCnt="5"/>
      <dgm:spPr/>
    </dgm:pt>
    <dgm:pt modelId="{5D0694DD-7A39-4C94-9506-1D5A55ECF762}" type="pres">
      <dgm:prSet presAssocID="{BB1E32B3-70C0-43AB-A734-47926E373C73}" presName="node" presStyleLbl="node1" presStyleIdx="4" presStyleCnt="6">
        <dgm:presLayoutVars>
          <dgm:bulletEnabled val="1"/>
        </dgm:presLayoutVars>
      </dgm:prSet>
      <dgm:spPr/>
    </dgm:pt>
    <dgm:pt modelId="{B8CE8521-1806-4F5D-B00B-192DD135378F}" type="pres">
      <dgm:prSet presAssocID="{45E363DB-9301-4BB4-A47E-7AA666E65D79}" presName="sibTrans" presStyleLbl="sibTrans2D1" presStyleIdx="4" presStyleCnt="5"/>
      <dgm:spPr/>
    </dgm:pt>
    <dgm:pt modelId="{C13279C9-54B2-4F1C-AE64-24CEF558B548}" type="pres">
      <dgm:prSet presAssocID="{45E363DB-9301-4BB4-A47E-7AA666E65D79}" presName="connectorText" presStyleLbl="sibTrans2D1" presStyleIdx="4" presStyleCnt="5"/>
      <dgm:spPr/>
    </dgm:pt>
    <dgm:pt modelId="{9691FD48-459B-46EB-83F7-577BB6F524E4}" type="pres">
      <dgm:prSet presAssocID="{5708B7A9-DA00-4F2D-8D80-EC7053648DB4}" presName="node" presStyleLbl="node1" presStyleIdx="5" presStyleCnt="6">
        <dgm:presLayoutVars>
          <dgm:bulletEnabled val="1"/>
        </dgm:presLayoutVars>
      </dgm:prSet>
      <dgm:spPr/>
    </dgm:pt>
  </dgm:ptLst>
  <dgm:cxnLst>
    <dgm:cxn modelId="{9936C904-DF72-4BF6-A82B-0CF5215203E9}" type="presOf" srcId="{BB1E32B3-70C0-43AB-A734-47926E373C73}" destId="{5D0694DD-7A39-4C94-9506-1D5A55ECF762}" srcOrd="0" destOrd="0" presId="urn:microsoft.com/office/officeart/2005/8/layout/process5"/>
    <dgm:cxn modelId="{F2916B0F-60A4-4F70-A32D-CD837689863D}" type="presOf" srcId="{5708B7A9-DA00-4F2D-8D80-EC7053648DB4}" destId="{9691FD48-459B-46EB-83F7-577BB6F524E4}" srcOrd="0" destOrd="0" presId="urn:microsoft.com/office/officeart/2005/8/layout/process5"/>
    <dgm:cxn modelId="{AE8D6C0F-31B1-487C-BB6C-E97169B44CFD}" type="presOf" srcId="{C0F9C15D-A4A0-4DB2-93D2-3B7045011411}" destId="{6B770A2C-4B0C-4AB7-9C19-49D9880E20E0}" srcOrd="0" destOrd="0" presId="urn:microsoft.com/office/officeart/2005/8/layout/process5"/>
    <dgm:cxn modelId="{772BCB13-586E-4C49-8068-DC755A0BB145}" srcId="{0F35DFBA-1F91-420E-9458-BAEDED90B397}" destId="{51416912-CCDA-4552-A56C-7454B15FC2EC}" srcOrd="1" destOrd="0" parTransId="{5AE9B0A0-5EEE-4131-A9FE-85757AF8A215}" sibTransId="{A4D6C67B-9AA0-4C5B-A40D-C6C8ED292117}"/>
    <dgm:cxn modelId="{A913481B-53B3-44B1-8721-1C52C8256712}" type="presOf" srcId="{611267AD-21A1-4395-B496-D94B6CFDB323}" destId="{A6B94AC3-2895-4A52-AAB2-DB5F92506C23}" srcOrd="1" destOrd="0" presId="urn:microsoft.com/office/officeart/2005/8/layout/process5"/>
    <dgm:cxn modelId="{90B93A1D-4437-488B-B1BC-E98DFA4724A9}" type="presOf" srcId="{C6A2B78E-545C-4908-8DA8-A2BD048F18AA}" destId="{CBC2A1F6-0D95-4BF8-A4FC-1E47E59F957A}" srcOrd="0" destOrd="0" presId="urn:microsoft.com/office/officeart/2005/8/layout/process5"/>
    <dgm:cxn modelId="{1DD6A121-4CB8-4344-B81E-6057B2D5A54F}" type="presOf" srcId="{45E363DB-9301-4BB4-A47E-7AA666E65D79}" destId="{B8CE8521-1806-4F5D-B00B-192DD135378F}" srcOrd="0" destOrd="0" presId="urn:microsoft.com/office/officeart/2005/8/layout/process5"/>
    <dgm:cxn modelId="{2C800B2D-AC76-4A09-AE9A-86B255E598DB}" type="presOf" srcId="{E2EB59D2-DF4C-4F9C-8992-952BF30B3046}" destId="{BA5FD7C4-5D9B-4962-8D5E-614B097CCF49}" srcOrd="0" destOrd="0" presId="urn:microsoft.com/office/officeart/2005/8/layout/process5"/>
    <dgm:cxn modelId="{A85C6C32-948E-4500-978A-EA5A7A2C8149}" type="presOf" srcId="{CC0889DE-68DA-4F85-A195-9E1ECA91297A}" destId="{F74496B1-C587-45F6-BC5A-8301EF799D4F}" srcOrd="1" destOrd="0" presId="urn:microsoft.com/office/officeart/2005/8/layout/process5"/>
    <dgm:cxn modelId="{6585FF33-2B64-493A-B406-58CE6B01D534}" srcId="{0F35DFBA-1F91-420E-9458-BAEDED90B397}" destId="{C0F9C15D-A4A0-4DB2-93D2-3B7045011411}" srcOrd="3" destOrd="0" parTransId="{7FA0DD75-87F3-42B8-B684-2D57BE7441BE}" sibTransId="{611267AD-21A1-4395-B496-D94B6CFDB323}"/>
    <dgm:cxn modelId="{5BC4005F-98F0-45B8-9D41-754BCEC8CF8D}" type="presOf" srcId="{CC0889DE-68DA-4F85-A195-9E1ECA91297A}" destId="{6AEE5C2C-47F7-4657-A1C0-3FAA2B6F59EC}" srcOrd="0" destOrd="0" presId="urn:microsoft.com/office/officeart/2005/8/layout/process5"/>
    <dgm:cxn modelId="{5B5B956E-7D12-4110-BC04-191F4C32B442}" srcId="{0F35DFBA-1F91-420E-9458-BAEDED90B397}" destId="{5708B7A9-DA00-4F2D-8D80-EC7053648DB4}" srcOrd="5" destOrd="0" parTransId="{3288A817-692F-428F-B81E-0C5AAEE541EE}" sibTransId="{3DC6CF63-6CB5-4559-9E7E-E66FA6B255A9}"/>
    <dgm:cxn modelId="{91018557-94EC-41BB-8148-95203203492A}" type="presOf" srcId="{C00773E7-7A0E-426D-A405-D27DCE6D8965}" destId="{F1C1C8E3-B171-43A5-8281-72C279B9D688}" srcOrd="0" destOrd="0" presId="urn:microsoft.com/office/officeart/2005/8/layout/process5"/>
    <dgm:cxn modelId="{E4A2E957-911E-4BDF-BFD4-8736076690CF}" srcId="{0F35DFBA-1F91-420E-9458-BAEDED90B397}" destId="{BB1E32B3-70C0-43AB-A734-47926E373C73}" srcOrd="4" destOrd="0" parTransId="{5A9C21FA-E2AA-4732-A968-2198BF40654B}" sibTransId="{45E363DB-9301-4BB4-A47E-7AA666E65D79}"/>
    <dgm:cxn modelId="{DD4A7797-4DF0-4FD0-9182-78B5E61EA504}" type="presOf" srcId="{51416912-CCDA-4552-A56C-7454B15FC2EC}" destId="{EE9F87FC-BFF5-436D-92BE-84FDF0D30ECA}" srcOrd="0" destOrd="0" presId="urn:microsoft.com/office/officeart/2005/8/layout/process5"/>
    <dgm:cxn modelId="{DC31B5A3-AA68-409F-AA8E-C63040CF11B9}" type="presOf" srcId="{A4D6C67B-9AA0-4C5B-A40D-C6C8ED292117}" destId="{EA393907-792C-49F3-9C5D-41704B065CF0}" srcOrd="1" destOrd="0" presId="urn:microsoft.com/office/officeart/2005/8/layout/process5"/>
    <dgm:cxn modelId="{9FF2A2A9-6E7F-4B82-B57C-D2A8034B2825}" srcId="{0F35DFBA-1F91-420E-9458-BAEDED90B397}" destId="{C6A2B78E-545C-4908-8DA8-A2BD048F18AA}" srcOrd="2" destOrd="0" parTransId="{6F9F54F7-12B3-451E-9124-166A597DC890}" sibTransId="{CC0889DE-68DA-4F85-A195-9E1ECA91297A}"/>
    <dgm:cxn modelId="{F64773AD-A04A-4A37-98DF-24BB12DDE6DC}" type="presOf" srcId="{0F35DFBA-1F91-420E-9458-BAEDED90B397}" destId="{400A29A3-C696-4EE5-9486-3AFB1B295F31}" srcOrd="0" destOrd="0" presId="urn:microsoft.com/office/officeart/2005/8/layout/process5"/>
    <dgm:cxn modelId="{57FF44BF-2681-4F42-B137-564E97AEC15A}" type="presOf" srcId="{A4D6C67B-9AA0-4C5B-A40D-C6C8ED292117}" destId="{66AE1D8B-D168-4FF0-AAAA-4D11CBBA4B56}" srcOrd="0" destOrd="0" presId="urn:microsoft.com/office/officeart/2005/8/layout/process5"/>
    <dgm:cxn modelId="{B90EA5CD-2386-410B-B9C9-5FEA40D60DBF}" type="presOf" srcId="{45E363DB-9301-4BB4-A47E-7AA666E65D79}" destId="{C13279C9-54B2-4F1C-AE64-24CEF558B548}" srcOrd="1" destOrd="0" presId="urn:microsoft.com/office/officeart/2005/8/layout/process5"/>
    <dgm:cxn modelId="{9C7684F0-323F-42A8-8DC7-BF32C62E8425}" type="presOf" srcId="{C00773E7-7A0E-426D-A405-D27DCE6D8965}" destId="{A754A955-15D6-423F-BEEE-7E642A95B5D0}" srcOrd="1" destOrd="0" presId="urn:microsoft.com/office/officeart/2005/8/layout/process5"/>
    <dgm:cxn modelId="{410D0EFA-7D03-48A7-9CE5-28850A37133E}" srcId="{0F35DFBA-1F91-420E-9458-BAEDED90B397}" destId="{E2EB59D2-DF4C-4F9C-8992-952BF30B3046}" srcOrd="0" destOrd="0" parTransId="{29FD5A82-12CF-4DB9-ADF6-54420590392F}" sibTransId="{C00773E7-7A0E-426D-A405-D27DCE6D8965}"/>
    <dgm:cxn modelId="{51A35FFB-F6E0-45E0-A04A-31F3B0DFDF77}" type="presOf" srcId="{611267AD-21A1-4395-B496-D94B6CFDB323}" destId="{A334AF9A-D075-4FB7-826C-7E87B8F9DBE3}" srcOrd="0" destOrd="0" presId="urn:microsoft.com/office/officeart/2005/8/layout/process5"/>
    <dgm:cxn modelId="{AD6389A0-4F15-4077-8288-30299F2ED374}" type="presParOf" srcId="{400A29A3-C696-4EE5-9486-3AFB1B295F31}" destId="{BA5FD7C4-5D9B-4962-8D5E-614B097CCF49}" srcOrd="0" destOrd="0" presId="urn:microsoft.com/office/officeart/2005/8/layout/process5"/>
    <dgm:cxn modelId="{256EB0A3-8741-46D8-86B7-9DE548CE4F3D}" type="presParOf" srcId="{400A29A3-C696-4EE5-9486-3AFB1B295F31}" destId="{F1C1C8E3-B171-43A5-8281-72C279B9D688}" srcOrd="1" destOrd="0" presId="urn:microsoft.com/office/officeart/2005/8/layout/process5"/>
    <dgm:cxn modelId="{A12C7107-4269-43C6-BB15-B1D57D9B9597}" type="presParOf" srcId="{F1C1C8E3-B171-43A5-8281-72C279B9D688}" destId="{A754A955-15D6-423F-BEEE-7E642A95B5D0}" srcOrd="0" destOrd="0" presId="urn:microsoft.com/office/officeart/2005/8/layout/process5"/>
    <dgm:cxn modelId="{5687A1F2-1980-4B32-B73C-6940DA24BBFE}" type="presParOf" srcId="{400A29A3-C696-4EE5-9486-3AFB1B295F31}" destId="{EE9F87FC-BFF5-436D-92BE-84FDF0D30ECA}" srcOrd="2" destOrd="0" presId="urn:microsoft.com/office/officeart/2005/8/layout/process5"/>
    <dgm:cxn modelId="{F94362BD-E718-4B54-863C-5BD2E02A8ED5}" type="presParOf" srcId="{400A29A3-C696-4EE5-9486-3AFB1B295F31}" destId="{66AE1D8B-D168-4FF0-AAAA-4D11CBBA4B56}" srcOrd="3" destOrd="0" presId="urn:microsoft.com/office/officeart/2005/8/layout/process5"/>
    <dgm:cxn modelId="{04F643BB-D9F1-4562-B602-9BB751FBE7CF}" type="presParOf" srcId="{66AE1D8B-D168-4FF0-AAAA-4D11CBBA4B56}" destId="{EA393907-792C-49F3-9C5D-41704B065CF0}" srcOrd="0" destOrd="0" presId="urn:microsoft.com/office/officeart/2005/8/layout/process5"/>
    <dgm:cxn modelId="{524312F3-B44F-42FC-BA13-C21F61923924}" type="presParOf" srcId="{400A29A3-C696-4EE5-9486-3AFB1B295F31}" destId="{CBC2A1F6-0D95-4BF8-A4FC-1E47E59F957A}" srcOrd="4" destOrd="0" presId="urn:microsoft.com/office/officeart/2005/8/layout/process5"/>
    <dgm:cxn modelId="{2343247A-AEEC-430A-88EA-EBFEC4E40B43}" type="presParOf" srcId="{400A29A3-C696-4EE5-9486-3AFB1B295F31}" destId="{6AEE5C2C-47F7-4657-A1C0-3FAA2B6F59EC}" srcOrd="5" destOrd="0" presId="urn:microsoft.com/office/officeart/2005/8/layout/process5"/>
    <dgm:cxn modelId="{E03FBD2E-521D-49EC-89F6-2B2F6829D2A2}" type="presParOf" srcId="{6AEE5C2C-47F7-4657-A1C0-3FAA2B6F59EC}" destId="{F74496B1-C587-45F6-BC5A-8301EF799D4F}" srcOrd="0" destOrd="0" presId="urn:microsoft.com/office/officeart/2005/8/layout/process5"/>
    <dgm:cxn modelId="{FDB226B7-E029-4F57-BA91-650F95ED4F73}" type="presParOf" srcId="{400A29A3-C696-4EE5-9486-3AFB1B295F31}" destId="{6B770A2C-4B0C-4AB7-9C19-49D9880E20E0}" srcOrd="6" destOrd="0" presId="urn:microsoft.com/office/officeart/2005/8/layout/process5"/>
    <dgm:cxn modelId="{51F9CFB4-12D7-4E1D-838E-602C2E10BEC2}" type="presParOf" srcId="{400A29A3-C696-4EE5-9486-3AFB1B295F31}" destId="{A334AF9A-D075-4FB7-826C-7E87B8F9DBE3}" srcOrd="7" destOrd="0" presId="urn:microsoft.com/office/officeart/2005/8/layout/process5"/>
    <dgm:cxn modelId="{B631E105-9843-4E2F-BF74-87D187138A48}" type="presParOf" srcId="{A334AF9A-D075-4FB7-826C-7E87B8F9DBE3}" destId="{A6B94AC3-2895-4A52-AAB2-DB5F92506C23}" srcOrd="0" destOrd="0" presId="urn:microsoft.com/office/officeart/2005/8/layout/process5"/>
    <dgm:cxn modelId="{62B4EE37-25AA-4182-84BA-097E710C85F4}" type="presParOf" srcId="{400A29A3-C696-4EE5-9486-3AFB1B295F31}" destId="{5D0694DD-7A39-4C94-9506-1D5A55ECF762}" srcOrd="8" destOrd="0" presId="urn:microsoft.com/office/officeart/2005/8/layout/process5"/>
    <dgm:cxn modelId="{523C47CA-530B-436B-8775-8196E61107CB}" type="presParOf" srcId="{400A29A3-C696-4EE5-9486-3AFB1B295F31}" destId="{B8CE8521-1806-4F5D-B00B-192DD135378F}" srcOrd="9" destOrd="0" presId="urn:microsoft.com/office/officeart/2005/8/layout/process5"/>
    <dgm:cxn modelId="{AA004E8C-3729-4DFD-A494-0E135B65EE8C}" type="presParOf" srcId="{B8CE8521-1806-4F5D-B00B-192DD135378F}" destId="{C13279C9-54B2-4F1C-AE64-24CEF558B548}" srcOrd="0" destOrd="0" presId="urn:microsoft.com/office/officeart/2005/8/layout/process5"/>
    <dgm:cxn modelId="{7EE6764D-0181-4A09-88DF-00080C3189E3}" type="presParOf" srcId="{400A29A3-C696-4EE5-9486-3AFB1B295F31}" destId="{9691FD48-459B-46EB-83F7-577BB6F524E4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FD7C4-5D9B-4962-8D5E-614B097CCF49}">
      <dsp:nvSpPr>
        <dsp:cNvPr id="0" name=""/>
        <dsp:cNvSpPr/>
      </dsp:nvSpPr>
      <dsp:spPr>
        <a:xfrm>
          <a:off x="97043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Farming -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Where the crops are grown or the meat is reared</a:t>
          </a:r>
        </a:p>
      </dsp:txBody>
      <dsp:txXfrm>
        <a:off x="144776" y="50451"/>
        <a:ext cx="2620721" cy="1534246"/>
      </dsp:txXfrm>
    </dsp:sp>
    <dsp:sp modelId="{F1C1C8E3-B171-43A5-8281-72C279B9D688}">
      <dsp:nvSpPr>
        <dsp:cNvPr id="0" name=""/>
        <dsp:cNvSpPr/>
      </dsp:nvSpPr>
      <dsp:spPr>
        <a:xfrm>
          <a:off x="3052255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>
        <a:off x="3052255" y="615490"/>
        <a:ext cx="403082" cy="404168"/>
      </dsp:txXfrm>
    </dsp:sp>
    <dsp:sp modelId="{EE9F87FC-BFF5-436D-92BE-84FDF0D30ECA}">
      <dsp:nvSpPr>
        <dsp:cNvPr id="0" name=""/>
        <dsp:cNvSpPr/>
      </dsp:nvSpPr>
      <dsp:spPr>
        <a:xfrm>
          <a:off x="3899706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Factory -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Packaging, Meal Production or Cleaning</a:t>
          </a:r>
        </a:p>
      </dsp:txBody>
      <dsp:txXfrm>
        <a:off x="3947439" y="50451"/>
        <a:ext cx="2620721" cy="1534246"/>
      </dsp:txXfrm>
    </dsp:sp>
    <dsp:sp modelId="{66AE1D8B-D168-4FF0-AAAA-4D11CBBA4B56}">
      <dsp:nvSpPr>
        <dsp:cNvPr id="0" name=""/>
        <dsp:cNvSpPr/>
      </dsp:nvSpPr>
      <dsp:spPr>
        <a:xfrm>
          <a:off x="6854918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>
        <a:off x="6854918" y="615490"/>
        <a:ext cx="403082" cy="404168"/>
      </dsp:txXfrm>
    </dsp:sp>
    <dsp:sp modelId="{CBC2A1F6-0D95-4BF8-A4FC-1E47E59F957A}">
      <dsp:nvSpPr>
        <dsp:cNvPr id="0" name=""/>
        <dsp:cNvSpPr/>
      </dsp:nvSpPr>
      <dsp:spPr>
        <a:xfrm>
          <a:off x="7702368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Storage -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Food stored correctly and sorted/picked for transportation</a:t>
          </a:r>
        </a:p>
      </dsp:txBody>
      <dsp:txXfrm>
        <a:off x="7750101" y="50451"/>
        <a:ext cx="2620721" cy="1534246"/>
      </dsp:txXfrm>
    </dsp:sp>
    <dsp:sp modelId="{6AEE5C2C-47F7-4657-A1C0-3FAA2B6F59EC}">
      <dsp:nvSpPr>
        <dsp:cNvPr id="0" name=""/>
        <dsp:cNvSpPr/>
      </dsp:nvSpPr>
      <dsp:spPr>
        <a:xfrm rot="5400000">
          <a:off x="8772546" y="1822564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-5400000">
        <a:off x="8858378" y="1871456"/>
        <a:ext cx="404168" cy="403082"/>
      </dsp:txXfrm>
    </dsp:sp>
    <dsp:sp modelId="{6B770A2C-4B0C-4AB7-9C19-49D9880E20E0}">
      <dsp:nvSpPr>
        <dsp:cNvPr id="0" name=""/>
        <dsp:cNvSpPr/>
      </dsp:nvSpPr>
      <dsp:spPr>
        <a:xfrm>
          <a:off x="7702368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Transport -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Getting the food product to retail by air, land or sea</a:t>
          </a:r>
        </a:p>
      </dsp:txBody>
      <dsp:txXfrm>
        <a:off x="7750101" y="2766639"/>
        <a:ext cx="2620721" cy="1534246"/>
      </dsp:txXfrm>
    </dsp:sp>
    <dsp:sp modelId="{A334AF9A-D075-4FB7-826C-7E87B8F9DBE3}">
      <dsp:nvSpPr>
        <dsp:cNvPr id="0" name=""/>
        <dsp:cNvSpPr/>
      </dsp:nvSpPr>
      <dsp:spPr>
        <a:xfrm rot="10800000">
          <a:off x="6887512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10800000">
        <a:off x="7060261" y="3331678"/>
        <a:ext cx="403082" cy="404168"/>
      </dsp:txXfrm>
    </dsp:sp>
    <dsp:sp modelId="{5D0694DD-7A39-4C94-9506-1D5A55ECF762}">
      <dsp:nvSpPr>
        <dsp:cNvPr id="0" name=""/>
        <dsp:cNvSpPr/>
      </dsp:nvSpPr>
      <dsp:spPr>
        <a:xfrm>
          <a:off x="3899706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Retail -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Where the food is sold to the consumer</a:t>
          </a:r>
        </a:p>
      </dsp:txBody>
      <dsp:txXfrm>
        <a:off x="3947439" y="2766639"/>
        <a:ext cx="2620721" cy="1534246"/>
      </dsp:txXfrm>
    </dsp:sp>
    <dsp:sp modelId="{B8CE8521-1806-4F5D-B00B-192DD135378F}">
      <dsp:nvSpPr>
        <dsp:cNvPr id="0" name=""/>
        <dsp:cNvSpPr/>
      </dsp:nvSpPr>
      <dsp:spPr>
        <a:xfrm rot="10800000">
          <a:off x="3084849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10800000">
        <a:off x="3257598" y="3331678"/>
        <a:ext cx="403082" cy="404168"/>
      </dsp:txXfrm>
    </dsp:sp>
    <dsp:sp modelId="{9691FD48-459B-46EB-83F7-577BB6F524E4}">
      <dsp:nvSpPr>
        <dsp:cNvPr id="0" name=""/>
        <dsp:cNvSpPr/>
      </dsp:nvSpPr>
      <dsp:spPr>
        <a:xfrm>
          <a:off x="97043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Your Plate -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Prepared and served for us to consume yummy</a:t>
          </a:r>
        </a:p>
      </dsp:txBody>
      <dsp:txXfrm>
        <a:off x="144776" y="2766639"/>
        <a:ext cx="2620721" cy="1534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771A1-7F45-4D33-B507-AE287EE020BD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F3DFC-2DA5-4E29-9ED9-580542A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46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8164D-A629-BFA4-8531-597C47F4E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1B79CD-A409-64D1-FDAA-505DE2987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2DBF5-E636-B7E9-6897-3AFE0ECD5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5E14-1907-4857-BC33-18B17731EE24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648A2-1489-86B9-4A32-7B703F7A6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4F588-E74B-70F4-14FC-92EE8A6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46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2A42-6AFD-6D47-CAF8-CEC2B9A6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2FB4-DC37-4619-BD52-C78B8A035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B6E5B-BC9B-8AFB-3175-A081D009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E9D4-57B8-45BD-98C5-EFB22FF42019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EA44A-E0D2-D06E-E0B1-56D9C5F25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59ADF-481F-9456-511A-188455627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68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937D-3DB3-B356-FB35-6A0DA722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E2D9B-19D0-0D95-FCCC-4604B777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E441-DFEA-C944-08BB-CEA66402C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D4D7-AF9F-4EB9-AAB4-D4C064B82188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76D70-400F-AD1C-91C2-E2D6BD1BE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21AF-67E2-BA85-AD76-41C6ABA9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34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7977-F22E-EAA1-5B70-819E504E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0C8E1-196A-4192-A112-3EEA2CDDC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7C8EA-7627-4057-4EEF-65177C138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5D922-120B-6752-9CFB-BF7EED95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360F-1D85-486C-8679-7A2409B9DBFA}" type="datetime1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C0F3-B770-B35B-9828-C73852CA0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7F92C-B292-63C5-E783-91974FCD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0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1811-84A6-A69D-FA0D-F3EB6B08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30265-BEBC-BB15-3A82-F8316F3FA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882AD-E5ED-9CB8-EBBE-2A17119C6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9D7D9D-4B4F-9379-E9FE-83A02140F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60F44D-FEC5-8A64-9BD4-740530FDA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7826DA-F8B9-1673-42BA-FCDCC2FE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8F0-F4FF-48C6-AD09-27316AB2FD68}" type="datetime1">
              <a:rPr lang="en-GB" smtClean="0"/>
              <a:t>01/02/2023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1B05CF-1598-143D-66AC-C6E8553E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9F292B-83AA-655A-F257-33F42A3F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99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1F1B-6D7A-2DF0-00D8-A0218F2C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93D23B-D408-85BB-A9F0-A1A0F5F2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5BDC-7188-4B9F-A43E-90CC450B349F}" type="datetime1">
              <a:rPr lang="en-GB" smtClean="0"/>
              <a:t>01/02/2023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8A6B-55EF-FF39-AADD-6C4B879C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68FC8-B359-FADE-44F5-E1D96A942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70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3EECC-B118-EB73-1509-00D97C5A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395C3-3EB7-4ECB-B857-677643F7F871}" type="datetime1">
              <a:rPr lang="en-GB" smtClean="0"/>
              <a:t>01/02/2023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4A2B8B-1A22-E56E-FD5E-15DC2D47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55398-8E59-7629-B8E5-891D3BB8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4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23AAD-119C-F19A-1458-7DB98E2E9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D8C7D-A202-D146-A603-076EB7B14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FD3F-4131-40DD-23AC-E352A56EC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18AA2-52F1-FC2F-5018-300AF276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F6EF-8E08-49F0-B926-DBB72434BA5A}" type="datetime1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56678-26E1-494D-1E6B-FD9A864B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ABE52-E2CA-A46D-4FCA-1572994E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54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483B-64DA-E654-4EF3-55AFF808D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5B1852-1005-73FA-D1C6-7F204C016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B1E1E-4142-4898-0781-4D87A347E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13159-CE02-0F41-5A1E-6568B01E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200D5-4FE6-47D8-8E71-E1626EE67403}" type="datetime1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AAA19-BE3C-4114-C642-E7E1F1F9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91A69-F1C3-3D32-B0A1-CEC5115D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82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9DDA-79AC-EF63-0B9A-9758056D5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A241A-1778-677B-465C-D6098E877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E93EE-62D9-F192-6F5B-1E0F8744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B601-C47D-4963-94B3-ABACBEEA1D42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A911E-C2BD-BD1C-98E6-3EF99D53B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0AE8-5F8A-02D8-CE1E-60FB131E2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9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2E10C-5B17-026F-4AE6-F12F24508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BA89E7-DB6D-D59B-536E-41C020465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D3322-CD50-D3F6-3825-350AA5212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41F-27FD-4C97-BFE6-B16DAF5546D0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1DCA0-3ABD-6066-B859-15EA5E38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3F0CF-808C-5267-5F86-66ACB331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74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2A72E-856D-3ADB-D9DB-F55AA2D6C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F3108-48EC-86DA-E1FF-1E91EAEFB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1ADCF-0054-471A-EBC3-799AD4B4D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1AEFE-A23C-4B09-84F1-9EAD81FC84A1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773E5-B260-A61D-DA90-94A675849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A5DEC-71BC-2662-42F9-BA913130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4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fao.org/markets-and-trade/commodities/bananas/en/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3140A3-3569-7997-D901-69AC43E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24037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Frankfurter Com Medium" panose="020F0604020204080C04" pitchFamily="34" charset="0"/>
              </a:rPr>
              <a:t>Sustainable Food</a:t>
            </a:r>
          </a:p>
        </p:txBody>
      </p:sp>
      <p:pic>
        <p:nvPicPr>
          <p:cNvPr id="10" name="Picture Placeholder 9" descr="Logo, company name&#10;&#10;Description automatically generated">
            <a:extLst>
              <a:ext uri="{FF2B5EF4-FFF2-40B4-BE49-F238E27FC236}">
                <a16:creationId xmlns:a16="http://schemas.microsoft.com/office/drawing/2014/main" id="{AE368474-7CD6-7503-71B3-4D32A91959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7AD7678-48C0-E871-A26B-E9923C527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71775"/>
            <a:ext cx="3932237" cy="3811588"/>
          </a:xfrm>
        </p:spPr>
        <p:txBody>
          <a:bodyPr>
            <a:normAutofit/>
          </a:bodyPr>
          <a:lstStyle/>
          <a:p>
            <a:pPr algn="ctr"/>
            <a:endParaRPr lang="en-GB" sz="3200" dirty="0">
              <a:latin typeface="Frankfurter Com Medium" panose="020F0604020204080C04" pitchFamily="34" charset="0"/>
            </a:endParaRPr>
          </a:p>
          <a:p>
            <a:pPr algn="ctr"/>
            <a:endParaRPr lang="en-GB" sz="3200" dirty="0">
              <a:latin typeface="Frankfurter Com Medium" panose="020F0604020204080C04" pitchFamily="34" charset="0"/>
            </a:endParaRPr>
          </a:p>
          <a:p>
            <a:pPr algn="ctr"/>
            <a:r>
              <a:rPr lang="en-GB" sz="3200" dirty="0">
                <a:latin typeface="Frankfurter Com Medium" panose="020F0604020204080C04" pitchFamily="34" charset="0"/>
              </a:rPr>
              <a:t>Food Miles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B6A69F1-67C2-739E-E893-A4D39111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91197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27BB17-0A2D-94B0-0A28-17A7E91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  <a:latin typeface="Frankfurter Com Medium" panose="020F0604020204080C04" pitchFamily="34" charset="0"/>
              </a:rPr>
              <a:t>Where Does Our Food Come From</a:t>
            </a:r>
          </a:p>
        </p:txBody>
      </p:sp>
      <p:pic>
        <p:nvPicPr>
          <p:cNvPr id="9" name="Content Placeholder 8" descr="Question Mark with solid fill">
            <a:extLst>
              <a:ext uri="{FF2B5EF4-FFF2-40B4-BE49-F238E27FC236}">
                <a16:creationId xmlns:a16="http://schemas.microsoft.com/office/drawing/2014/main" id="{7664CC79-1B21-9FE7-BB0D-1AD15CDD3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24" y="3233548"/>
            <a:ext cx="2918934" cy="2463940"/>
          </a:xfrm>
        </p:spPr>
      </p:pic>
      <p:pic>
        <p:nvPicPr>
          <p:cNvPr id="7" name="Content Placeholder 6" descr="Printable World Map HD">
            <a:extLst>
              <a:ext uri="{FF2B5EF4-FFF2-40B4-BE49-F238E27FC236}">
                <a16:creationId xmlns:a16="http://schemas.microsoft.com/office/drawing/2014/main" id="{5D60CAA7-5D54-2A3C-F749-1BB9ED4F3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2102" y="1037475"/>
            <a:ext cx="6903723" cy="4660013"/>
          </a:xfrm>
          <a:prstGeom prst="rect">
            <a:avLst/>
          </a:prstGeom>
          <a:noFill/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9CA4B8-344A-6BA1-0CD9-9D789A54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295986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79049-3451-B9FE-1823-415D0897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The Field To Fork Journey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D6D79F-5F40-1DFB-6319-D89E23D0AF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9658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6B43C-7491-286E-29CA-475F9DB1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55566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07C57-B042-F83D-75D3-2A0FA2E4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Farming – Where the crops are grown or the meat is reared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47E494-A4F6-A158-7E22-BBA35AA03B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317" y="1825625"/>
            <a:ext cx="6543365" cy="4351338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DBA65-68A7-D604-92C6-187B228B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90814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C0EA-5EC6-5544-7C08-01C9F3123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Factory – Packaging, Meal Production or Cleaning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D58830-D175-A885-F84C-1E3C01D6D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350" y="2058194"/>
            <a:ext cx="5829300" cy="3886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E5D93-15F7-A273-325D-896E6A1F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701825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C9E7E-0B72-460F-DB61-151F846F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Storage – Stored, Sorted and Packed For Distribution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7250D5-578A-E48E-3655-E8A8AE544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350" y="2058194"/>
            <a:ext cx="5829300" cy="3886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1AA77-2EC9-C572-2E30-A1A657D0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857589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C703-FB79-AFC1-5658-049CF566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Transport – Food to Retail by Air, Land and Sea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D7A81E-C2CF-4304-B553-F9BB1D093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350" y="2058194"/>
            <a:ext cx="5829300" cy="3886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2BA9A-586D-0F1A-EE59-9FD516C00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4045610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341E9-6ACF-9811-6BD0-1182289A1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Retail – Where Food is Sold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D090C9-E3AE-B98D-A06D-E85CC8E44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6571" y="1825625"/>
            <a:ext cx="6518858" cy="435133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685DA-C632-E2D3-C100-380D3C83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442828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73F4-9637-E460-3805-1F828438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Your Plate - Yummy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D543D9-C131-AB75-1323-253D0A901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2243" y="1388961"/>
            <a:ext cx="4247909" cy="451412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D9724-24A8-8348-6447-806AD18F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212817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58EA-2502-7CAF-7573-30849E26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>
            <a:no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The Banana Journey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7F269-32FA-B1E5-9970-AE1D67ECF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76982"/>
            <a:ext cx="3932237" cy="339200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World leading exports of banana’s come from tropical regions and include Central and South America and the Philippines, with over 90% of exports originating in these areas.</a:t>
            </a:r>
            <a:r>
              <a:rPr lang="en-GB" sz="1600" baseline="300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600" u="sng" baseline="30000" dirty="0">
                <a:solidFill>
                  <a:srgbClr val="0563C1"/>
                </a:solidFill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Bananas | FAO | Food and Agriculture Organization of the United Nations</a:t>
            </a:r>
            <a:r>
              <a:rPr lang="en-GB" sz="1600" baseline="300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FB52EA2-EA34-4A83-48A1-5398D718CD9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8253" r="182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6461DF9-9268-F0DE-C51E-2834D3372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903063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9B2CF-C9DE-7DE0-51F4-D5BF8500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>
            <a:no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Farming and Factory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1D6B42D-7ECD-F918-35E7-D7F0BD56F1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680" b="23680"/>
          <a:stretch>
            <a:fillRect/>
          </a:stretch>
        </p:blipFill>
        <p:spPr>
          <a:prstGeom prst="rect">
            <a:avLst/>
          </a:prstGeom>
          <a:solidFill>
            <a:schemeClr val="bg1"/>
          </a:solid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54B4F-E7D5-DDE6-C609-7A3E62C0D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latin typeface="Frankfurter Com Medium" panose="020F0604020204080C04" pitchFamily="34" charset="0"/>
              </a:rPr>
              <a:t>Bananas are grown on trees in hot countries (above 27 degrees Celsius)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They take 9 – 12 months to grow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Big bunches are carried or transported to a factory for cleaning and cutting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60A99-9833-5E60-5E23-492703BB7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240397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CEB44-AB0A-F4CB-5392-0EF55BA89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36876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Storage and Transport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F8561D6-7E12-62DC-0A1D-D9E1B038A7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772" r="77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8B553-96C1-E8E6-A7C6-818B34F7B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>
                <a:latin typeface="Frankfurter Com Medium" panose="020F0604020204080C04" pitchFamily="34" charset="0"/>
              </a:rPr>
              <a:t>Bananas are stored in a refrigerator to stop them ripening quickly</a:t>
            </a:r>
          </a:p>
          <a:p>
            <a:pPr algn="ctr"/>
            <a:endParaRPr lang="en-GB" sz="2400" dirty="0">
              <a:latin typeface="Frankfurter Com Medium" panose="020F0604020204080C04" pitchFamily="34" charset="0"/>
            </a:endParaRPr>
          </a:p>
          <a:p>
            <a:pPr algn="ctr"/>
            <a:r>
              <a:rPr lang="en-GB" sz="2400" dirty="0">
                <a:latin typeface="Frankfurter Com Medium" panose="020F0604020204080C04" pitchFamily="34" charset="0"/>
              </a:rPr>
              <a:t>The ships from Central America take 6 – 12 days to get to the UK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E0B4C-7FF9-1066-0EE6-09CB947DC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43938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82FA5-3A99-3A07-CFC7-B2C2A30A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1869311"/>
          </a:xfrm>
        </p:spPr>
        <p:txBody>
          <a:bodyPr>
            <a:normAutofit/>
          </a:bodyPr>
          <a:lstStyle/>
          <a:p>
            <a:pPr algn="ctr"/>
            <a:r>
              <a:rPr lang="en-GB" sz="4400">
                <a:latin typeface="Frankfurter Com Medium" panose="020F0604020204080C04" pitchFamily="34" charset="0"/>
              </a:rPr>
              <a:t>Retail and Eating</a:t>
            </a:r>
            <a:endParaRPr lang="en-GB" sz="4400" dirty="0">
              <a:latin typeface="Frankfurter Com Medium" panose="020F0604020204080C04" pitchFamily="34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A8337BF-BA84-ECB0-7091-EB662A7309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772" r="77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D9BDF-A1CD-59BF-2561-996219E58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/>
          <a:p>
            <a:pPr algn="ctr"/>
            <a:r>
              <a:rPr lang="en-GB" sz="2400">
                <a:latin typeface="Frankfurter Com Medium" panose="020F0604020204080C04" pitchFamily="34" charset="0"/>
              </a:rPr>
              <a:t>Fruit in our shops and ready to eat at home.</a:t>
            </a:r>
            <a:endParaRPr lang="en-GB" sz="2400" dirty="0">
              <a:latin typeface="Frankfurter Com Medium" panose="020F0604020204080C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F23E4-B25B-A5A4-6E71-91960803A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048531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CA4600-C528-F644-4B01-3603A395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How far has your food travelled?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87957F-117F-1DAB-0E9F-DCF660C896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eat?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the ingredients for </a:t>
            </a: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 meal?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Where did each ingredient come from?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many miles has that product travelled?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total milage for your meal?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9F4F659-2837-B285-6302-F24CF26406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0801" y="1825625"/>
            <a:ext cx="3704397" cy="4351338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D234CF2-1421-C5F7-CDD5-007E8C7F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420268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F3BB-B983-9F59-A01B-2050C667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Where in the World?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37055-DA44-E8FD-2B9D-12F7DD1348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ollect empty food packets or labels for food that your household has bought. </a:t>
            </a:r>
          </a:p>
          <a:p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Look at the country of origin for these products and mark them on the world map.</a:t>
            </a:r>
          </a:p>
          <a:p>
            <a:r>
              <a:rPr lang="en-GB" dirty="0"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product travelled furthest?</a:t>
            </a:r>
            <a:r>
              <a:rPr lang="en-GB" sz="2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0733B6-71D2-5436-8D3F-97C84C6F3D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54772"/>
            <a:ext cx="5181600" cy="3493043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1C3DF-CCCB-BC19-E52A-0196D8FB2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935819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27BB17-0A2D-94B0-0A28-17A7E91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  <a:latin typeface="Frankfurter Com Medium" panose="020F0604020204080C04" pitchFamily="34" charset="0"/>
              </a:rPr>
              <a:t>What Impact Does Transport Have</a:t>
            </a:r>
          </a:p>
        </p:txBody>
      </p:sp>
      <p:pic>
        <p:nvPicPr>
          <p:cNvPr id="9" name="Content Placeholder 8" descr="Question Mark with solid fill">
            <a:extLst>
              <a:ext uri="{FF2B5EF4-FFF2-40B4-BE49-F238E27FC236}">
                <a16:creationId xmlns:a16="http://schemas.microsoft.com/office/drawing/2014/main" id="{7664CC79-1B21-9FE7-BB0D-1AD15CDD3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24" y="3233548"/>
            <a:ext cx="2918934" cy="2463940"/>
          </a:xfrm>
        </p:spPr>
      </p:pic>
      <p:pic>
        <p:nvPicPr>
          <p:cNvPr id="1026" name="Picture 2" descr="Free Cargolux Airplane in Flight Stock Photo">
            <a:extLst>
              <a:ext uri="{FF2B5EF4-FFF2-40B4-BE49-F238E27FC236}">
                <a16:creationId xmlns:a16="http://schemas.microsoft.com/office/drawing/2014/main" id="{A9F932DB-61CF-CBE9-8B3C-5505A7FA5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029" y="1283044"/>
            <a:ext cx="5857369" cy="39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F9216-437F-5C6B-98D4-192C051EF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940078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84371-E89E-623B-C7C0-92DEFF69B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What Impact Does Transport Have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C49844-9622-B949-4315-DBB7B3C62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8" y="1688306"/>
            <a:ext cx="6172200" cy="347186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189E84-BD76-B2EF-7479-FB28AFA8F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369" y="2346767"/>
            <a:ext cx="3932237" cy="3811588"/>
          </a:xfrm>
        </p:spPr>
        <p:txBody>
          <a:bodyPr/>
          <a:lstStyle/>
          <a:p>
            <a:r>
              <a:rPr lang="en-GB" dirty="0">
                <a:latin typeface="Frankfurter Com Medium" panose="020F0604020204080C04" pitchFamily="34" charset="0"/>
              </a:rPr>
              <a:t>Greenhouse Gas Emissions</a:t>
            </a:r>
          </a:p>
          <a:p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Air Pollution and Health </a:t>
            </a:r>
          </a:p>
          <a:p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Accidents/Congestion</a:t>
            </a:r>
          </a:p>
          <a:p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Water Pollution</a:t>
            </a:r>
          </a:p>
          <a:p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Fossil Fuel Use</a:t>
            </a:r>
          </a:p>
          <a:p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Noise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1BEA4-3419-26D8-1EFE-6B9E17B11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725551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27BB17-0A2D-94B0-0A28-17A7E91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  <a:latin typeface="Frankfurter Com Medium" panose="020F0604020204080C04" pitchFamily="34" charset="0"/>
              </a:rPr>
              <a:t>How can we reduce our miles</a:t>
            </a:r>
          </a:p>
        </p:txBody>
      </p:sp>
      <p:pic>
        <p:nvPicPr>
          <p:cNvPr id="9" name="Content Placeholder 8" descr="Question Mark with solid fill">
            <a:extLst>
              <a:ext uri="{FF2B5EF4-FFF2-40B4-BE49-F238E27FC236}">
                <a16:creationId xmlns:a16="http://schemas.microsoft.com/office/drawing/2014/main" id="{7664CC79-1B21-9FE7-BB0D-1AD15CDD3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24" y="3233548"/>
            <a:ext cx="2918934" cy="2463940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F9216-437F-5C6B-98D4-192C051EF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7BF1A1-ED30-B7BA-A01C-D6060B9E3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691" y="952500"/>
            <a:ext cx="3601013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65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6BA68-51AB-F04E-CC9F-3AE59CF4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How to Reduce Food Miles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A10755-B8A1-9120-E780-740A48FAF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4638" y="1481137"/>
            <a:ext cx="5829300" cy="38862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111AD-65BD-5A77-3012-E9B1C73FC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2400" dirty="0">
                <a:latin typeface="Frankfurter Com Medium" panose="020F0604020204080C04" pitchFamily="34" charset="0"/>
              </a:rPr>
              <a:t>Farmers Markets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Buy British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Green Fingers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37383-5432-45C0-D63A-BA76710E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345262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2E0B1-5347-1ED5-0F55-2582784A1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Seasonal Shopping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5307B0-D723-6F29-31B9-AD4EA6FFE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7736" y="1992488"/>
            <a:ext cx="6096528" cy="401761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EAE3C-1C0F-323F-A71A-5F31AE34E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2084773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8062C7-750B-FD4F-FA40-F8704342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Fruit and Vegetable  Travels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C1D76B-B153-5A37-1481-C769AAE2B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4638" y="1857375"/>
            <a:ext cx="5829300" cy="313372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6F7AED-F167-7398-4044-C6CDC4B0E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endParaRPr lang="en-GB" dirty="0"/>
          </a:p>
          <a:p>
            <a:r>
              <a:rPr lang="en-GB" sz="2400" dirty="0">
                <a:latin typeface="Frankfurter Com Medium" panose="020F0604020204080C04" pitchFamily="34" charset="0"/>
              </a:rPr>
              <a:t>Travel the fruit and Vegetable aisle in the supermarket.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Where various fruit and vegetables come from?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Can swapping for a different fruit or vegetable reduce the travel miles?</a:t>
            </a:r>
          </a:p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D3899-44DD-2DB4-C195-D8492D4DF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1382537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9C28C15B2E4E4CAC3731DEEF748733" ma:contentTypeVersion="16" ma:contentTypeDescription="Create a new document." ma:contentTypeScope="" ma:versionID="8f7841f00d59624b2f8fa7ae196a7e5c">
  <xsd:schema xmlns:xsd="http://www.w3.org/2001/XMLSchema" xmlns:xs="http://www.w3.org/2001/XMLSchema" xmlns:p="http://schemas.microsoft.com/office/2006/metadata/properties" xmlns:ns2="8994843c-63b3-4050-81b9-d74989ddd902" xmlns:ns3="e2c40992-a26b-4e79-8552-1d92258178e8" targetNamespace="http://schemas.microsoft.com/office/2006/metadata/properties" ma:root="true" ma:fieldsID="704310a93f23dbc9bc4ad1c179cdeceb" ns2:_="" ns3:_="">
    <xsd:import namespace="8994843c-63b3-4050-81b9-d74989ddd902"/>
    <xsd:import namespace="e2c40992-a26b-4e79-8552-1d92258178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94843c-63b3-4050-81b9-d74989ddd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3fd081-794e-4c7e-aef9-13ee642be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40992-a26b-4e79-8552-1d92258178e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2bbb851-c498-4aeb-a9a5-f11dfd8c7971}" ma:internalName="TaxCatchAll" ma:showField="CatchAllData" ma:web="e2c40992-a26b-4e79-8552-1d92258178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8277C1-D386-4A73-AE61-5993CB1AD9D8}"/>
</file>

<file path=customXml/itemProps2.xml><?xml version="1.0" encoding="utf-8"?>
<ds:datastoreItem xmlns:ds="http://schemas.openxmlformats.org/officeDocument/2006/customXml" ds:itemID="{AC53CDC1-8791-41C5-B252-A49833875DB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Office PowerPoint</Application>
  <PresentationFormat>Widescreen</PresentationFormat>
  <Paragraphs>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Frankfurter Com Medium</vt:lpstr>
      <vt:lpstr>Office Theme</vt:lpstr>
      <vt:lpstr>Sustainable Food</vt:lpstr>
      <vt:lpstr>Where Does Our Food Come From</vt:lpstr>
      <vt:lpstr>The Field To Fork Journey</vt:lpstr>
      <vt:lpstr>Farming – Where the crops are grown or the meat is reared</vt:lpstr>
      <vt:lpstr>Factory – Packaging, Meal Production or Cleaning</vt:lpstr>
      <vt:lpstr>Storage – Stored, Sorted and Packed For Distribution</vt:lpstr>
      <vt:lpstr>Transport – Food to Retail by Air, Land and Sea</vt:lpstr>
      <vt:lpstr>Retail – Where Food is Sold</vt:lpstr>
      <vt:lpstr>Your Plate - Yummy</vt:lpstr>
      <vt:lpstr>The Banana Journey</vt:lpstr>
      <vt:lpstr>Farming and Factory</vt:lpstr>
      <vt:lpstr>Storage and Transport</vt:lpstr>
      <vt:lpstr>Retail and Eating</vt:lpstr>
      <vt:lpstr>How far has your food travelled?</vt:lpstr>
      <vt:lpstr>Where in the World?</vt:lpstr>
      <vt:lpstr>What Impact Does Transport Have</vt:lpstr>
      <vt:lpstr>What Impact Does Transport Have</vt:lpstr>
      <vt:lpstr>How can we reduce our miles</vt:lpstr>
      <vt:lpstr>How to Reduce Food Miles</vt:lpstr>
      <vt:lpstr>Seasonal Shopping</vt:lpstr>
      <vt:lpstr>Fruit and Vegetable  Travels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Food</dc:title>
  <dc:creator>Simon Thresher</dc:creator>
  <cp:lastModifiedBy>Simon Thresher</cp:lastModifiedBy>
  <cp:revision>3</cp:revision>
  <dcterms:created xsi:type="dcterms:W3CDTF">2023-02-01T15:00:47Z</dcterms:created>
  <dcterms:modified xsi:type="dcterms:W3CDTF">2023-02-02T11:15:11Z</dcterms:modified>
</cp:coreProperties>
</file>